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12192000" cy="6858000"/>
  <p:embeddedFontLst>
    <p:embeddedFont>
      <p:font typeface="Noto Sans KR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gsbwZHzAHzDRjLwEOoQppyciKs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C565A0-D9C4-4EDF-95A4-8C394C98369F}">
  <a:tblStyle styleId="{4DC565A0-D9C4-4EDF-95A4-8C394C98369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otoSansKR-bold.fntdata"/><Relationship Id="rId16" Type="http://schemas.openxmlformats.org/officeDocument/2006/relationships/slide" Target="slides/slide10.xml"/><Relationship Id="rId38" Type="http://schemas.openxmlformats.org/officeDocument/2006/relationships/font" Target="fonts/NotoSansKR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660d7d61c2_1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g2660d7d61c2_1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60d7d61c2_1_12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" name="Google Shape;144;g2660d7d61c2_1_12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60d7d61c2_1_14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g2660d7d61c2_1_14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60d7d61c2_1_15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" name="Google Shape;171;g2660d7d61c2_1_15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60d7d61c2_1_16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g2660d7d61c2_1_16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60d7d61c2_1_17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" name="Google Shape;197;g2660d7d61c2_1_17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efc18f8bf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9" name="Google Shape;229;g29efc18f8bf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f26049b91_0_2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g2af26049b91_0_2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f26049b91_0_1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9" name="Google Shape;249;g2af26049b91_0_1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660d7d61c2_1_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g2660d7d61c2_1_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f2bc7629c_3_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2" name="Google Shape;262;g2af2bc7629c_3_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0c5169416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5" name="Google Shape;275;g2b0c5169416_0_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f26049b91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9" name="Google Shape;289;g2af26049b91_0_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9027dbc97_0_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8" name="Google Shape;308;g2a9027dbc97_0_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8" name="Google Shape;318;p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00e8cdf43_0_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7" name="Google Shape;337;g2b00e8cdf43_0_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0638ede4b_0_3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9" name="Google Shape;349;g2b0638ede4b_0_3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5cb8a29f2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4" name="Google Shape;364;g295cb8a29f2_0_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8" name="Google Shape;378;p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3" name="Google Shape;393;p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60d7d61c2_1_1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" name="Google Shape;62;g2660d7d61c2_1_1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3" name="Google Shape;403;p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666e741859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2" name="Google Shape;422;g2666e741859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60d7d61c2_1_2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" name="Google Shape;71;g2660d7d61c2_1_2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60d7d61c2_1_3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" name="Google Shape;80;g2660d7d61c2_1_3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60d7d61c2_1_7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" name="Google Shape;88;g2660d7d61c2_1_7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60d7d61c2_1_8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g2660d7d61c2_1_8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60d7d61c2_1_9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4" name="Google Shape;114;g2660d7d61c2_1_9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60d7d61c2_1_11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g2660d7d61c2_1_11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" type="body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4878323"/>
            <a:ext cx="12192000" cy="62865"/>
          </a:xfrm>
          <a:custGeom>
            <a:rect b="b" l="l" r="r" t="t"/>
            <a:pathLst>
              <a:path extrusionOk="0" h="62864" w="12192000">
                <a:moveTo>
                  <a:pt x="12192000" y="0"/>
                </a:moveTo>
                <a:lnTo>
                  <a:pt x="0" y="0"/>
                </a:lnTo>
                <a:lnTo>
                  <a:pt x="0" y="62483"/>
                </a:lnTo>
                <a:lnTo>
                  <a:pt x="12192000" y="624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9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/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76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/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76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734568"/>
            <a:ext cx="12192000" cy="62865"/>
          </a:xfrm>
          <a:custGeom>
            <a:rect b="b" l="l" r="r" t="t"/>
            <a:pathLst>
              <a:path extrusionOk="0" h="62865" w="12192000">
                <a:moveTo>
                  <a:pt x="12192000" y="0"/>
                </a:moveTo>
                <a:lnTo>
                  <a:pt x="0" y="0"/>
                </a:lnTo>
                <a:lnTo>
                  <a:pt x="0" y="62484"/>
                </a:lnTo>
                <a:lnTo>
                  <a:pt x="12192000" y="624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" type="body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7"/>
          <p:cNvSpPr txBox="1"/>
          <p:nvPr/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76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7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Relationship Id="rId7" Type="http://schemas.openxmlformats.org/officeDocument/2006/relationships/image" Target="../media/image42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40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Relationship Id="rId4" Type="http://schemas.openxmlformats.org/officeDocument/2006/relationships/image" Target="../media/image5.png"/><Relationship Id="rId5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5.png"/><Relationship Id="rId5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27.png"/><Relationship Id="rId6" Type="http://schemas.openxmlformats.org/officeDocument/2006/relationships/image" Target="../media/image37.png"/><Relationship Id="rId7" Type="http://schemas.openxmlformats.org/officeDocument/2006/relationships/image" Target="../media/image28.png"/><Relationship Id="rId8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7" Type="http://schemas.openxmlformats.org/officeDocument/2006/relationships/image" Target="../media/image50.png"/><Relationship Id="rId8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62.png"/><Relationship Id="rId8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47.png"/><Relationship Id="rId8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5.png"/><Relationship Id="rId5" Type="http://schemas.openxmlformats.org/officeDocument/2006/relationships/image" Target="../media/image77.png"/><Relationship Id="rId6" Type="http://schemas.openxmlformats.org/officeDocument/2006/relationships/image" Target="../media/image71.png"/><Relationship Id="rId7" Type="http://schemas.openxmlformats.org/officeDocument/2006/relationships/image" Target="../media/image75.png"/><Relationship Id="rId8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Relationship Id="rId4" Type="http://schemas.openxmlformats.org/officeDocument/2006/relationships/image" Target="../media/image5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9.png"/><Relationship Id="rId4" Type="http://schemas.openxmlformats.org/officeDocument/2006/relationships/image" Target="../media/image5.png"/><Relationship Id="rId5" Type="http://schemas.openxmlformats.org/officeDocument/2006/relationships/image" Target="../media/image47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27.png"/><Relationship Id="rId6" Type="http://schemas.openxmlformats.org/officeDocument/2006/relationships/image" Target="../media/image37.png"/><Relationship Id="rId7" Type="http://schemas.openxmlformats.org/officeDocument/2006/relationships/image" Target="../media/image28.pn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660d7d61c2_1_0"/>
          <p:cNvSpPr/>
          <p:nvPr/>
        </p:nvSpPr>
        <p:spPr>
          <a:xfrm>
            <a:off x="0" y="3587496"/>
            <a:ext cx="12192000" cy="386079"/>
          </a:xfrm>
          <a:custGeom>
            <a:rect b="b" l="l" r="r" t="t"/>
            <a:pathLst>
              <a:path extrusionOk="0" h="386079" w="1219200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2660d7d61c2_1_0"/>
          <p:cNvSpPr txBox="1"/>
          <p:nvPr>
            <p:ph type="title"/>
          </p:nvPr>
        </p:nvSpPr>
        <p:spPr>
          <a:xfrm>
            <a:off x="1600200" y="3137899"/>
            <a:ext cx="1059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연구 진행 상황</a:t>
            </a:r>
            <a:endParaRPr/>
          </a:p>
        </p:txBody>
      </p:sp>
      <p:sp>
        <p:nvSpPr>
          <p:cNvPr id="49" name="Google Shape;49;g2660d7d61c2_1_0"/>
          <p:cNvSpPr txBox="1"/>
          <p:nvPr/>
        </p:nvSpPr>
        <p:spPr>
          <a:xfrm>
            <a:off x="8123481" y="6100634"/>
            <a:ext cx="2871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배소희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1" lang="en-GB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shbae2819@g.seoultech.ac.kr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2660d7d61c2_1_0"/>
          <p:cNvSpPr txBox="1"/>
          <p:nvPr/>
        </p:nvSpPr>
        <p:spPr>
          <a:xfrm>
            <a:off x="54424" y="6558275"/>
            <a:ext cx="1408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2024.01.18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1" name="Google Shape;51;g2660d7d61c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2660d7d61c2_1_0"/>
          <p:cNvSpPr txBox="1"/>
          <p:nvPr/>
        </p:nvSpPr>
        <p:spPr>
          <a:xfrm>
            <a:off x="5170131" y="6100634"/>
            <a:ext cx="2871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이성호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1" lang="en-GB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sean0310@.seoultech.ac.kr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660d7d61c2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938" y="922858"/>
            <a:ext cx="3626127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660d7d61c2_1_126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48" name="Google Shape;148;g2660d7d61c2_1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660d7d61c2_1_126"/>
          <p:cNvSpPr/>
          <p:nvPr/>
        </p:nvSpPr>
        <p:spPr>
          <a:xfrm>
            <a:off x="7597941" y="1498600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660d7d61c2_1_126"/>
          <p:cNvSpPr/>
          <p:nvPr/>
        </p:nvSpPr>
        <p:spPr>
          <a:xfrm>
            <a:off x="7436250" y="1498600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660d7d61c2_1_126"/>
          <p:cNvSpPr/>
          <p:nvPr/>
        </p:nvSpPr>
        <p:spPr>
          <a:xfrm>
            <a:off x="6652207" y="1498600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660d7d61c2_1_126"/>
          <p:cNvSpPr/>
          <p:nvPr/>
        </p:nvSpPr>
        <p:spPr>
          <a:xfrm>
            <a:off x="4906500" y="943400"/>
            <a:ext cx="219600" cy="9519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2660d7d61c2_1_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138" y="2425631"/>
            <a:ext cx="5450501" cy="1800001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g2660d7d61c2_1_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988" y="4318743"/>
            <a:ext cx="5450501" cy="1800001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g2660d7d61c2_1_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3775" y="4318741"/>
            <a:ext cx="5439237" cy="1800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g2660d7d61c2_1_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725" y="2425632"/>
            <a:ext cx="5441065" cy="1800001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60d7d61c2_1_14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descr="Icon&#10;&#10;Description automatically generated" id="162" name="Google Shape;162;g2660d7d61c2_1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60d7d61c2_1_140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lstm layer(hidden=512, layer=6) + attention layer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0.5682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1.6091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g03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tg0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g2660d7d61c2_1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412" y="2901775"/>
            <a:ext cx="2542589" cy="17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660d7d61c2_1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749" y="4799775"/>
            <a:ext cx="4804575" cy="18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660d7d61c2_1_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2573" y="981500"/>
            <a:ext cx="1907645" cy="1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660d7d61c2_1_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8750" y="3024249"/>
            <a:ext cx="5843523" cy="15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660d7d61c2_1_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4399" y="4693226"/>
            <a:ext cx="2542600" cy="202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660d7d61c2_1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137" y="895777"/>
            <a:ext cx="3731727" cy="9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660d7d61c2_1_153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descr="Icon&#10;&#10;Description automatically generated" id="175" name="Google Shape;175;g2660d7d61c2_1_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660d7d61c2_1_153"/>
          <p:cNvSpPr/>
          <p:nvPr/>
        </p:nvSpPr>
        <p:spPr>
          <a:xfrm>
            <a:off x="7653291" y="1470024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660d7d61c2_1_153"/>
          <p:cNvSpPr/>
          <p:nvPr/>
        </p:nvSpPr>
        <p:spPr>
          <a:xfrm>
            <a:off x="7497632" y="1470025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660d7d61c2_1_153"/>
          <p:cNvSpPr/>
          <p:nvPr/>
        </p:nvSpPr>
        <p:spPr>
          <a:xfrm>
            <a:off x="6673757" y="1482725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660d7d61c2_1_153"/>
          <p:cNvSpPr/>
          <p:nvPr/>
        </p:nvSpPr>
        <p:spPr>
          <a:xfrm>
            <a:off x="4860420" y="895775"/>
            <a:ext cx="234300" cy="9876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2660d7d61c2_1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44" y="2375214"/>
            <a:ext cx="5444352" cy="1800001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g2660d7d61c2_1_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9663" y="2373884"/>
            <a:ext cx="5450501" cy="1800001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g2660d7d61c2_1_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263" y="4312997"/>
            <a:ext cx="5450501" cy="1800001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g2660d7d61c2_1_1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5638" y="4312995"/>
            <a:ext cx="5438536" cy="1800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60d7d61c2_1_167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descr="Icon&#10;&#10;Description automatically generated" id="189" name="Google Shape;189;g2660d7d61c2_1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660d7d61c2_1_167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Adam(lr=1e-3)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 layer 노드 : 32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6028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 : 0.9323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Macro F1 : 0.8373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해석(Attention Map)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tg0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3, tg35, tg36, tg42, tg43, jr_window_patch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g2660d7d61c2_1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850" y="2314150"/>
            <a:ext cx="7679124" cy="16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660d7d61c2_1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776" y="1067850"/>
            <a:ext cx="2185475" cy="15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660d7d61c2_1_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7748" y="832050"/>
            <a:ext cx="1987325" cy="200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660d7d61c2_1_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1150" y="4157601"/>
            <a:ext cx="2403211" cy="25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60d7d61c2_1_176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descr="Icon&#10;&#10;Description automatically generated" id="200" name="Google Shape;200;g2660d7d61c2_1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660d7d61c2_1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6727" y="904387"/>
            <a:ext cx="3838548" cy="101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660d7d61c2_1_176"/>
          <p:cNvSpPr/>
          <p:nvPr/>
        </p:nvSpPr>
        <p:spPr>
          <a:xfrm>
            <a:off x="7672341" y="1485900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660d7d61c2_1_176"/>
          <p:cNvSpPr/>
          <p:nvPr/>
        </p:nvSpPr>
        <p:spPr>
          <a:xfrm>
            <a:off x="7515132" y="1485900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660d7d61c2_1_176"/>
          <p:cNvSpPr/>
          <p:nvPr/>
        </p:nvSpPr>
        <p:spPr>
          <a:xfrm>
            <a:off x="6676932" y="1485900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660d7d61c2_1_176"/>
          <p:cNvSpPr/>
          <p:nvPr/>
        </p:nvSpPr>
        <p:spPr>
          <a:xfrm>
            <a:off x="4829082" y="898961"/>
            <a:ext cx="138300" cy="9876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2660d7d61c2_1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0" y="2122125"/>
            <a:ext cx="5996175" cy="1988000"/>
          </a:xfrm>
          <a:prstGeom prst="rect">
            <a:avLst/>
          </a:prstGeom>
          <a:noFill/>
          <a:ln cap="flat" cmpd="sng" w="9525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g2660d7d61c2_1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2525" y="2122125"/>
            <a:ext cx="5987395" cy="1988000"/>
          </a:xfrm>
          <a:prstGeom prst="rect">
            <a:avLst/>
          </a:prstGeom>
          <a:noFill/>
          <a:ln cap="flat" cmpd="sng" w="9525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g2660d7d61c2_1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345700"/>
            <a:ext cx="6132526" cy="2039183"/>
          </a:xfrm>
          <a:prstGeom prst="rect">
            <a:avLst/>
          </a:prstGeom>
          <a:noFill/>
          <a:ln cap="flat" cmpd="sng" w="952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g2660d7d61c2_1_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2525" y="4349750"/>
            <a:ext cx="6005048" cy="2039175"/>
          </a:xfrm>
          <a:prstGeom prst="rect">
            <a:avLst/>
          </a:prstGeom>
          <a:noFill/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/>
          <p:nvPr/>
        </p:nvSpPr>
        <p:spPr>
          <a:xfrm>
            <a:off x="0" y="3587496"/>
            <a:ext cx="12192000" cy="386080"/>
          </a:xfrm>
          <a:custGeom>
            <a:rect b="b" l="l" r="r" t="t"/>
            <a:pathLst>
              <a:path extrusionOk="0" h="386079" w="1219200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"/>
          <p:cNvSpPr txBox="1"/>
          <p:nvPr>
            <p:ph type="title"/>
          </p:nvPr>
        </p:nvSpPr>
        <p:spPr>
          <a:xfrm>
            <a:off x="1600200" y="3137899"/>
            <a:ext cx="1059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연구 진행 상황</a:t>
            </a:r>
            <a:endParaRPr/>
          </a:p>
        </p:txBody>
      </p:sp>
      <p:sp>
        <p:nvSpPr>
          <p:cNvPr id="216" name="Google Shape;216;p1"/>
          <p:cNvSpPr txBox="1"/>
          <p:nvPr/>
        </p:nvSpPr>
        <p:spPr>
          <a:xfrm>
            <a:off x="8123481" y="6100634"/>
            <a:ext cx="2871090" cy="702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배소희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1" lang="en-GB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shbae2819@g.seoultech.ac.kr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"/>
          <p:cNvSpPr txBox="1"/>
          <p:nvPr/>
        </p:nvSpPr>
        <p:spPr>
          <a:xfrm>
            <a:off x="54424" y="6558275"/>
            <a:ext cx="1408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2024.01.18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18" name="Google Shape;21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"/>
          <p:cNvSpPr txBox="1"/>
          <p:nvPr/>
        </p:nvSpPr>
        <p:spPr>
          <a:xfrm>
            <a:off x="5170131" y="6100634"/>
            <a:ext cx="2871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이성호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1" lang="en-GB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sean0310@.seoultech.ac.kr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"/>
          <p:cNvSpPr txBox="1"/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25" name="Google Shape;225;p3"/>
          <p:cNvSpPr txBox="1"/>
          <p:nvPr/>
        </p:nvSpPr>
        <p:spPr>
          <a:xfrm>
            <a:off x="304800" y="990600"/>
            <a:ext cx="116517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이해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데이터 구축 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670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머신러닝 모델 (Random forest)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 (1D CNN, LSTM)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IMVLSTM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670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26" name="Google Shape;2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efc18f8bf_0_0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데이터 이해 및 전처리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32" name="Google Shape;232;g29efc18f8b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9efc18f8bf_0_0"/>
          <p:cNvSpPr txBox="1"/>
          <p:nvPr/>
        </p:nvSpPr>
        <p:spPr>
          <a:xfrm>
            <a:off x="511075" y="888425"/>
            <a:ext cx="11381700" cy="5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1종에 대한 6달간 센서 데이터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df_ext(2023-03,04)(5123,0385)_2023-11-16 seoultech 	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df_ext(2023-05,06)(5123,0385)_2023-11-16 seoultech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df_ext(2023-07,08)(5123,0385)_2023-11-16 seoultech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: 2023-03-02 08:00:00 ~ 2023-08-27 03:00:00 (분)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29efc18f8bf_0_0"/>
          <p:cNvSpPr txBox="1"/>
          <p:nvPr/>
        </p:nvSpPr>
        <p:spPr>
          <a:xfrm>
            <a:off x="511075" y="2859100"/>
            <a:ext cx="112233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정의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stop : 이용 없이 센서값으로 접근하기 위해 제거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데이터에 대해 MinMaxScaler적용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 size : 30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gap : 5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Train/Validation/Test = 60:20:20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: 2023-03-02 08:00:00 ~ 2023-06-16 18:37:00 (51840)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 : ~ 2023-07-16 12:47:00 (17340)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: ~ 2023-08-27 03:00:00 (17268)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g29efc18f8b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4297" y="1068572"/>
            <a:ext cx="2812650" cy="156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f26049b91_0_24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데이터 이해 및 전처리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41" name="Google Shape;241;g2af26049b91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af26049b91_0_24"/>
          <p:cNvSpPr txBox="1"/>
          <p:nvPr/>
        </p:nvSpPr>
        <p:spPr>
          <a:xfrm>
            <a:off x="511075" y="888425"/>
            <a:ext cx="11381700" cy="5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정의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jr_progress : jr을 기준으로 시간에 따른 정수를 새로운 변수로 추가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jr_window_patch: 윈도우 단위로 패치한 X에 jr이 몇개 있는지, 체크한 후 개수를 더미변수화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ei :                                      /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변환 시, 359개의 nan 과 63개의 inf, 97개의 threshold보다 높은 값 발생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Nan,  inf 및 비정상적으로 높은 값은 특정 threshold(4) 로 치환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1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input(X) : tg (38개 sensor 데이터), jr_progress, jr_window_patch, ei / 총 41개</a:t>
            </a:r>
            <a:endParaRPr b="1" i="0" sz="1400" u="none" cap="none" strike="noStrike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1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output(y) : ei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g2af26049b91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900" y="1676775"/>
            <a:ext cx="39243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af26049b91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0901" y="2841476"/>
            <a:ext cx="3645200" cy="10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af26049b91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5463" y="3873700"/>
            <a:ext cx="2266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af26049b91_0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14938" y="3283150"/>
            <a:ext cx="19335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af26049b91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49" y="3954766"/>
            <a:ext cx="11334951" cy="249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af26049b91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748" y="1016000"/>
            <a:ext cx="11334951" cy="269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af26049b91_0_14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UCL &amp; LCL 설정</a:t>
            </a:r>
            <a:r>
              <a:rPr lang="en-GB" sz="2000"/>
              <a:t>(이상치 제외한 이전의 1일 누적)</a:t>
            </a:r>
            <a:endParaRPr/>
          </a:p>
        </p:txBody>
      </p:sp>
      <p:pic>
        <p:nvPicPr>
          <p:cNvPr descr="Icon&#10;&#10;Description automatically generated" id="254" name="Google Shape;254;g2af26049b91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af26049b91_0_14"/>
          <p:cNvSpPr txBox="1"/>
          <p:nvPr/>
        </p:nvSpPr>
        <p:spPr>
          <a:xfrm>
            <a:off x="5057375" y="1165625"/>
            <a:ext cx="14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af26049b91_0_14"/>
          <p:cNvSpPr txBox="1"/>
          <p:nvPr/>
        </p:nvSpPr>
        <p:spPr>
          <a:xfrm>
            <a:off x="5165775" y="4149175"/>
            <a:ext cx="14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af26049b91_0_14"/>
          <p:cNvSpPr txBox="1"/>
          <p:nvPr/>
        </p:nvSpPr>
        <p:spPr>
          <a:xfrm>
            <a:off x="6591675" y="4061244"/>
            <a:ext cx="191732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인스턴스 개수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{0: 9227,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1: 3544,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2: 4827}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8" name="Google Shape;258;g2af26049b91_0_14"/>
          <p:cNvSpPr txBox="1"/>
          <p:nvPr/>
        </p:nvSpPr>
        <p:spPr>
          <a:xfrm>
            <a:off x="6591675" y="1147638"/>
            <a:ext cx="191732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인스턴스 개수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{0: 8934,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1: 3324,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2: 5330}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9" name="Google Shape;259;g2af26049b91_0_14"/>
          <p:cNvSpPr txBox="1"/>
          <p:nvPr/>
        </p:nvSpPr>
        <p:spPr>
          <a:xfrm>
            <a:off x="9701351" y="78005"/>
            <a:ext cx="16110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: LCL-UCL 구간 내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: LCL 이하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: UCL 이상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60d7d61c2_1_9"/>
          <p:cNvSpPr txBox="1"/>
          <p:nvPr>
            <p:ph type="title"/>
          </p:nvPr>
        </p:nvSpPr>
        <p:spPr>
          <a:xfrm>
            <a:off x="415239" y="281178"/>
            <a:ext cx="286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58" name="Google Shape;58;g2660d7d61c2_1_9"/>
          <p:cNvSpPr txBox="1"/>
          <p:nvPr/>
        </p:nvSpPr>
        <p:spPr>
          <a:xfrm>
            <a:off x="304800" y="990600"/>
            <a:ext cx="116517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이해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데이터 구축 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670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머신러닝 모델 (Random forest)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 (1D CNN, LSTM)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IMVLSTM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670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9" name="Google Shape;59;g2660d7d61c2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af2bc7629c_3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695699"/>
            <a:ext cx="12135505" cy="2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af2bc7629c_3_3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UCL &amp; LCL 설정</a:t>
            </a:r>
            <a:r>
              <a:rPr lang="en-GB" sz="2000"/>
              <a:t>(이상치 제외한 이전의 5일 누적)</a:t>
            </a:r>
            <a:endParaRPr/>
          </a:p>
        </p:txBody>
      </p:sp>
      <p:pic>
        <p:nvPicPr>
          <p:cNvPr descr="Icon&#10;&#10;Description automatically generated" id="266" name="Google Shape;266;g2af2bc7629c_3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af2bc7629c_3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1019942"/>
            <a:ext cx="12135505" cy="2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af2bc7629c_3_3"/>
          <p:cNvSpPr txBox="1"/>
          <p:nvPr/>
        </p:nvSpPr>
        <p:spPr>
          <a:xfrm>
            <a:off x="5057375" y="1165625"/>
            <a:ext cx="14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af2bc7629c_3_3"/>
          <p:cNvSpPr txBox="1"/>
          <p:nvPr/>
        </p:nvSpPr>
        <p:spPr>
          <a:xfrm>
            <a:off x="6591675" y="1147638"/>
            <a:ext cx="191732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인스턴스 개수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{0: 4506,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1: 5103,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2: 7989}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0" name="Google Shape;270;g2af2bc7629c_3_3"/>
          <p:cNvSpPr txBox="1"/>
          <p:nvPr/>
        </p:nvSpPr>
        <p:spPr>
          <a:xfrm>
            <a:off x="5057375" y="3841382"/>
            <a:ext cx="14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af2bc7629c_3_3"/>
          <p:cNvSpPr txBox="1"/>
          <p:nvPr/>
        </p:nvSpPr>
        <p:spPr>
          <a:xfrm>
            <a:off x="6591675" y="3823395"/>
            <a:ext cx="191732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인스턴스 개수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{0: 5060,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1: 5514,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2: 7024}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2" name="Google Shape;272;g2af2bc7629c_3_3"/>
          <p:cNvSpPr txBox="1"/>
          <p:nvPr/>
        </p:nvSpPr>
        <p:spPr>
          <a:xfrm>
            <a:off x="9701351" y="78005"/>
            <a:ext cx="16110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: LCL-UCL 구간 내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: LCL 이하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: UCL 이상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2b0c51694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92" y="3722688"/>
            <a:ext cx="11866416" cy="2616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b0c5169416_0_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UCL &amp; LCL 설정</a:t>
            </a:r>
            <a:r>
              <a:rPr lang="en-GB" sz="2000"/>
              <a:t>(이상치 제외한 이전의 7일 누적)</a:t>
            </a:r>
            <a:endParaRPr/>
          </a:p>
        </p:txBody>
      </p:sp>
      <p:pic>
        <p:nvPicPr>
          <p:cNvPr descr="Icon&#10;&#10;Description automatically generated" id="279" name="Google Shape;279;g2b0c516941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b0c5169416_0_0"/>
          <p:cNvSpPr txBox="1"/>
          <p:nvPr/>
        </p:nvSpPr>
        <p:spPr>
          <a:xfrm>
            <a:off x="5057375" y="3924844"/>
            <a:ext cx="14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b0c5169416_0_0"/>
          <p:cNvSpPr txBox="1"/>
          <p:nvPr/>
        </p:nvSpPr>
        <p:spPr>
          <a:xfrm>
            <a:off x="6591675" y="3906857"/>
            <a:ext cx="191732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인스턴스 개수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{0: 726,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1: 5784,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2: 11088}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2" name="Google Shape;282;g2b0c516941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792" y="934021"/>
            <a:ext cx="11866416" cy="26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b0c5169416_0_0"/>
          <p:cNvSpPr txBox="1"/>
          <p:nvPr/>
        </p:nvSpPr>
        <p:spPr>
          <a:xfrm>
            <a:off x="5057375" y="1054644"/>
            <a:ext cx="1425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b0c5169416_0_0"/>
          <p:cNvSpPr txBox="1"/>
          <p:nvPr/>
        </p:nvSpPr>
        <p:spPr>
          <a:xfrm>
            <a:off x="6591675" y="1036657"/>
            <a:ext cx="191732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인스턴스 개수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{0: 356,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1: 5759,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2: 11483}</a:t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5" name="Google Shape;285;g2b0c5169416_0_0"/>
          <p:cNvSpPr txBox="1"/>
          <p:nvPr/>
        </p:nvSpPr>
        <p:spPr>
          <a:xfrm>
            <a:off x="3441700" y="6415913"/>
            <a:ext cx="553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분산이 너무 작아 UCL – LCL 사이 구간이 너무 작아짐</a:t>
            </a:r>
            <a:endParaRPr/>
          </a:p>
        </p:txBody>
      </p:sp>
      <p:sp>
        <p:nvSpPr>
          <p:cNvPr id="286" name="Google Shape;286;g2b0c5169416_0_0"/>
          <p:cNvSpPr txBox="1"/>
          <p:nvPr/>
        </p:nvSpPr>
        <p:spPr>
          <a:xfrm>
            <a:off x="9701351" y="78005"/>
            <a:ext cx="16110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: LCL-UCL 구간 내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: LCL 이하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: UCL 이상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2af26049b9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9931"/>
            <a:ext cx="12192000" cy="2928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af26049b91_0_0"/>
          <p:cNvSpPr txBox="1"/>
          <p:nvPr/>
        </p:nvSpPr>
        <p:spPr>
          <a:xfrm>
            <a:off x="6096000" y="969800"/>
            <a:ext cx="57027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Value가 0.025이하인 index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2af26049b91_0_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Instance 설정</a:t>
            </a:r>
            <a:endParaRPr/>
          </a:p>
        </p:txBody>
      </p:sp>
      <p:pic>
        <p:nvPicPr>
          <p:cNvPr descr="Icon&#10;&#10;Description automatically generated" id="294" name="Google Shape;294;g2af26049b9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af26049b91_0_0"/>
          <p:cNvSpPr txBox="1"/>
          <p:nvPr/>
        </p:nvSpPr>
        <p:spPr>
          <a:xfrm>
            <a:off x="415250" y="969800"/>
            <a:ext cx="57027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Value가 3이상인 index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96" name="Google Shape;296;g2af26049b91_0_0"/>
          <p:cNvGraphicFramePr/>
          <p:nvPr/>
        </p:nvGraphicFramePr>
        <p:xfrm>
          <a:off x="872975" y="146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{4DC565A0-D9C4-4EDF-95A4-8C394C98369F}</a:tableStyleId>
              </a:tblPr>
              <a:tblGrid>
                <a:gridCol w="684325"/>
                <a:gridCol w="2256450"/>
                <a:gridCol w="734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index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ei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2452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2023-07-23 08:48:00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3.1125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2457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2023-07-23 08:53:00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3.0158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7" name="Google Shape;297;g2af26049b91_0_0"/>
          <p:cNvGraphicFramePr/>
          <p:nvPr/>
        </p:nvGraphicFramePr>
        <p:xfrm>
          <a:off x="6821725" y="146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{4DC565A0-D9C4-4EDF-95A4-8C394C98369F}</a:tableStyleId>
              </a:tblPr>
              <a:tblGrid>
                <a:gridCol w="684325"/>
                <a:gridCol w="2256450"/>
                <a:gridCol w="734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index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ei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2433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2023-07-23 08:29:00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0.0241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16036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2023-08-23 09:47:00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0.0241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16818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2023-08-26 19:31:00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0.0226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8" name="Google Shape;298;g2af26049b91_0_0"/>
          <p:cNvSpPr/>
          <p:nvPr/>
        </p:nvSpPr>
        <p:spPr>
          <a:xfrm>
            <a:off x="2174650" y="5826500"/>
            <a:ext cx="132600" cy="1299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af26049b91_0_0"/>
          <p:cNvSpPr/>
          <p:nvPr/>
        </p:nvSpPr>
        <p:spPr>
          <a:xfrm>
            <a:off x="10786025" y="5855600"/>
            <a:ext cx="98100" cy="1008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2af26049b91_0_0"/>
          <p:cNvSpPr/>
          <p:nvPr/>
        </p:nvSpPr>
        <p:spPr>
          <a:xfrm>
            <a:off x="11282375" y="5855600"/>
            <a:ext cx="98100" cy="1008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af26049b91_0_0"/>
          <p:cNvSpPr/>
          <p:nvPr/>
        </p:nvSpPr>
        <p:spPr>
          <a:xfrm>
            <a:off x="2226500" y="3445925"/>
            <a:ext cx="132600" cy="1299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af26049b91_0_0"/>
          <p:cNvSpPr/>
          <p:nvPr/>
        </p:nvSpPr>
        <p:spPr>
          <a:xfrm>
            <a:off x="2053975" y="3352800"/>
            <a:ext cx="505200" cy="267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af26049b91_0_0"/>
          <p:cNvSpPr/>
          <p:nvPr/>
        </p:nvSpPr>
        <p:spPr>
          <a:xfrm>
            <a:off x="7927375" y="3352800"/>
            <a:ext cx="505200" cy="267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2af26049b91_0_0"/>
          <p:cNvSpPr/>
          <p:nvPr/>
        </p:nvSpPr>
        <p:spPr>
          <a:xfrm>
            <a:off x="10728950" y="3352800"/>
            <a:ext cx="265621" cy="267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2af26049b91_0_0"/>
          <p:cNvSpPr/>
          <p:nvPr/>
        </p:nvSpPr>
        <p:spPr>
          <a:xfrm>
            <a:off x="11194854" y="3352800"/>
            <a:ext cx="265621" cy="267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9027dbc97_0_9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311" name="Google Shape;311;g2a9027dbc97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a9027dbc97_0_9"/>
          <p:cNvSpPr txBox="1"/>
          <p:nvPr/>
        </p:nvSpPr>
        <p:spPr>
          <a:xfrm>
            <a:off x="486050" y="981500"/>
            <a:ext cx="58722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데이터셋에 윈도우 길이만큼 rolling window 기법을 적용하여 선형회귀 적용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시계열성 반영 o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0.0526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0.0159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g2a9027dbc97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7823" y="3695700"/>
            <a:ext cx="2970847" cy="297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a9027dbc97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3495" y="3729200"/>
            <a:ext cx="3798427" cy="295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a9027dbc97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8911" y="1790700"/>
            <a:ext cx="8648586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321" name="Google Shape;3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4732" y="898961"/>
            <a:ext cx="3922536" cy="111237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"/>
          <p:cNvSpPr/>
          <p:nvPr/>
        </p:nvSpPr>
        <p:spPr>
          <a:xfrm>
            <a:off x="7710441" y="1498600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7553232" y="1498600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6702332" y="1492250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4816382" y="943411"/>
            <a:ext cx="138159" cy="987625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28" y="2246924"/>
            <a:ext cx="5926547" cy="147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0682" y="2245021"/>
            <a:ext cx="5940219" cy="14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728" y="4577370"/>
            <a:ext cx="5838552" cy="14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560" y="4575467"/>
            <a:ext cx="5844462" cy="14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464" y="2210096"/>
            <a:ext cx="6036762" cy="1609874"/>
          </a:xfrm>
          <a:prstGeom prst="rect">
            <a:avLst/>
          </a:prstGeom>
          <a:noFill/>
          <a:ln cap="flat" cmpd="sng" w="254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6071274" y="2208192"/>
            <a:ext cx="6036762" cy="1611777"/>
          </a:xfrm>
          <a:prstGeom prst="rect">
            <a:avLst/>
          </a:prstGeom>
          <a:noFill/>
          <a:ln cap="flat" cmpd="sng" w="254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-11892" y="4378613"/>
            <a:ext cx="6036762" cy="1708038"/>
          </a:xfrm>
          <a:prstGeom prst="rect">
            <a:avLst/>
          </a:prstGeom>
          <a:noFill/>
          <a:ln cap="flat" cmpd="sng" w="254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039226" y="4378613"/>
            <a:ext cx="6036762" cy="1708038"/>
          </a:xfrm>
          <a:prstGeom prst="rect">
            <a:avLst/>
          </a:prstGeom>
          <a:noFill/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00e8cdf43_0_3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340" name="Google Shape;340;g2b00e8cdf43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b00e8cdf43_0_3"/>
          <p:cNvSpPr txBox="1"/>
          <p:nvPr/>
        </p:nvSpPr>
        <p:spPr>
          <a:xfrm>
            <a:off x="486050" y="981500"/>
            <a:ext cx="61584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1D Conv layer(16-&gt;32-&gt;64-&gt;128-&gt;256) / kernel=3),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Linear layer (128 -&gt; 32 -&gt; 1)</a:t>
            </a:r>
            <a:r>
              <a:rPr b="0" i="0" lang="en-GB" sz="14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0.1317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0.0146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tg17, ei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2" name="Google Shape;342;g2b00e8cdf4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6199" y="799854"/>
            <a:ext cx="3354702" cy="186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b00e8cdf4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5207" y="2706208"/>
            <a:ext cx="2067942" cy="144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b00e8cdf43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4456" y="2716673"/>
            <a:ext cx="5258835" cy="149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b00e8cdf43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4456" y="827391"/>
            <a:ext cx="1861744" cy="186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b00e8cdf43_0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07090" y="4148769"/>
            <a:ext cx="2316060" cy="204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0638ede4b_0_3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352" name="Google Shape;352;g2b0638ede4b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b0638ede4b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4732" y="898961"/>
            <a:ext cx="3922536" cy="111237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b0638ede4b_0_30"/>
          <p:cNvSpPr/>
          <p:nvPr/>
        </p:nvSpPr>
        <p:spPr>
          <a:xfrm>
            <a:off x="7710441" y="1498600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b0638ede4b_0_30"/>
          <p:cNvSpPr/>
          <p:nvPr/>
        </p:nvSpPr>
        <p:spPr>
          <a:xfrm>
            <a:off x="7553232" y="1498600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b0638ede4b_0_30"/>
          <p:cNvSpPr/>
          <p:nvPr/>
        </p:nvSpPr>
        <p:spPr>
          <a:xfrm>
            <a:off x="6702332" y="1492250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b0638ede4b_0_30"/>
          <p:cNvSpPr/>
          <p:nvPr/>
        </p:nvSpPr>
        <p:spPr>
          <a:xfrm>
            <a:off x="4816382" y="943411"/>
            <a:ext cx="138159" cy="987625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g2b0638ede4b_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762" y="2185188"/>
            <a:ext cx="5441861" cy="1800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g2b0638ede4b_0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9375" y="2185188"/>
            <a:ext cx="5441861" cy="18000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g2b0638ede4b_0_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763" y="4159039"/>
            <a:ext cx="5441861" cy="1800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g2b0638ede4b_0_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29376" y="4159039"/>
            <a:ext cx="5441861" cy="1800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5cb8a29f2_0_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descr="Icon&#10;&#10;Description automatically generated" id="367" name="Google Shape;367;g295cb8a29f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95cb8a29f2_0_0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lstm layer(hidden=512, layer=6) + attention layer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0.0238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0.0164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tg04, ei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9" name="Google Shape;369;g295cb8a29f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4455" y="4252477"/>
            <a:ext cx="5216445" cy="197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95cb8a29f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6199" y="799854"/>
            <a:ext cx="3406956" cy="186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95cb8a29f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8726" y="2714070"/>
            <a:ext cx="2024423" cy="144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95cb8a29f2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4456" y="2720120"/>
            <a:ext cx="5258835" cy="139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95cb8a29f2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4456" y="799854"/>
            <a:ext cx="1861743" cy="186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95cb8a29f2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38977" y="4252476"/>
            <a:ext cx="2584172" cy="206123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95cb8a29f2_0_0"/>
          <p:cNvSpPr txBox="1"/>
          <p:nvPr/>
        </p:nvSpPr>
        <p:spPr>
          <a:xfrm>
            <a:off x="349911" y="6317362"/>
            <a:ext cx="44005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 Validation loss가 매우 불안정, epoch 조절해도 동일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 예측값의 변동 폭이 매우 작음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2751" y="887141"/>
            <a:ext cx="3806497" cy="10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descr="Icon&#10;&#10;Description automatically generated" id="382" name="Google Shape;3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"/>
          <p:cNvSpPr/>
          <p:nvPr/>
        </p:nvSpPr>
        <p:spPr>
          <a:xfrm>
            <a:off x="7653291" y="1470024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"/>
          <p:cNvSpPr/>
          <p:nvPr/>
        </p:nvSpPr>
        <p:spPr>
          <a:xfrm>
            <a:off x="7515132" y="1470025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"/>
          <p:cNvSpPr/>
          <p:nvPr/>
        </p:nvSpPr>
        <p:spPr>
          <a:xfrm>
            <a:off x="6673757" y="1482725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"/>
          <p:cNvSpPr/>
          <p:nvPr/>
        </p:nvSpPr>
        <p:spPr>
          <a:xfrm>
            <a:off x="4835432" y="895786"/>
            <a:ext cx="138159" cy="987625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813" y="2152519"/>
            <a:ext cx="5441861" cy="1800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8" name="Google Shape;38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0326" y="2152519"/>
            <a:ext cx="5441861" cy="18000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813" y="4162214"/>
            <a:ext cx="5441861" cy="1800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10326" y="4170859"/>
            <a:ext cx="5441861" cy="1800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59" y="4328729"/>
            <a:ext cx="11185525" cy="246629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descr="Icon&#10;&#10;Description automatically generated" id="397" name="Google Shape;39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Adam(lr=1e-3)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 layer 노드 : 32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0.2052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0.0134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해석(Attention Map)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ei, tg04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9" name="Google Shape;3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8248" y="862160"/>
            <a:ext cx="3352727" cy="335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9482" y="941080"/>
            <a:ext cx="3195146" cy="33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60d7d61c2_1_15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데이터 이해 및 전처리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65" name="Google Shape;65;g2660d7d61c2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660d7d61c2_1_15"/>
          <p:cNvSpPr txBox="1"/>
          <p:nvPr/>
        </p:nvSpPr>
        <p:spPr>
          <a:xfrm>
            <a:off x="511075" y="888425"/>
            <a:ext cx="11381700" cy="5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1종에 대한 6달간 센서 데이터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df_ext(2023-03,04)(5123,0385)_2023-11-16 seoultech 	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df_ext(2023-05,06)(5123,0385)_2023-11-16 seoultech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df_ext(2023-07,08)(5123,0385)_2023-11-16 seoultech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: 2023-03-02 08:00:00 ~ 2023-08-27 03:00:00 (분)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g2660d7d61c2_1_15"/>
          <p:cNvSpPr txBox="1"/>
          <p:nvPr/>
        </p:nvSpPr>
        <p:spPr>
          <a:xfrm>
            <a:off x="511075" y="2859100"/>
            <a:ext cx="112233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정의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stop : 이용 없이 센서값으로 접근하기 위해 제거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데이터에 대해 MinMaxScaler적용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 size : 30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gap : 5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Train/Validation/Test = 60:20:20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: 2023-03-02 08:00:00 ~ 2023-06-16 18:37:00 (51840)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 : ~ 2023-07-16 12:47:00 (17340)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: ~ 2023-08-27 03:00:00 (17268)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" name="Google Shape;68;g2660d7d61c2_1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4297" y="1068572"/>
            <a:ext cx="2812650" cy="156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24737"/>
            <a:ext cx="6104146" cy="134995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descr="Icon&#10;&#10;Description automatically generated" id="407" name="Google Shape;4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6727" y="904387"/>
            <a:ext cx="3838546" cy="101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"/>
          <p:cNvSpPr/>
          <p:nvPr/>
        </p:nvSpPr>
        <p:spPr>
          <a:xfrm>
            <a:off x="7672341" y="1485900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"/>
          <p:cNvSpPr/>
          <p:nvPr/>
        </p:nvSpPr>
        <p:spPr>
          <a:xfrm>
            <a:off x="7515132" y="1485900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"/>
          <p:cNvSpPr/>
          <p:nvPr/>
        </p:nvSpPr>
        <p:spPr>
          <a:xfrm>
            <a:off x="6676932" y="1485900"/>
            <a:ext cx="138159" cy="396541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"/>
          <p:cNvSpPr/>
          <p:nvPr/>
        </p:nvSpPr>
        <p:spPr>
          <a:xfrm>
            <a:off x="4829082" y="898961"/>
            <a:ext cx="138159" cy="987625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1274" y="2324693"/>
            <a:ext cx="6120726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6249" y="4378613"/>
            <a:ext cx="6097523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9226" y="4378613"/>
            <a:ext cx="6135122" cy="1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"/>
          <p:cNvSpPr/>
          <p:nvPr/>
        </p:nvSpPr>
        <p:spPr>
          <a:xfrm>
            <a:off x="2464" y="2324693"/>
            <a:ext cx="6036762" cy="1350000"/>
          </a:xfrm>
          <a:prstGeom prst="rect">
            <a:avLst/>
          </a:prstGeom>
          <a:noFill/>
          <a:ln cap="flat" cmpd="sng" w="254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"/>
          <p:cNvSpPr/>
          <p:nvPr/>
        </p:nvSpPr>
        <p:spPr>
          <a:xfrm>
            <a:off x="6071274" y="2324693"/>
            <a:ext cx="6036762" cy="1350000"/>
          </a:xfrm>
          <a:prstGeom prst="rect">
            <a:avLst/>
          </a:prstGeom>
          <a:noFill/>
          <a:ln cap="flat" cmpd="sng" w="254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"/>
          <p:cNvSpPr/>
          <p:nvPr/>
        </p:nvSpPr>
        <p:spPr>
          <a:xfrm>
            <a:off x="-11892" y="4378613"/>
            <a:ext cx="6036762" cy="1350000"/>
          </a:xfrm>
          <a:prstGeom prst="rect">
            <a:avLst/>
          </a:prstGeom>
          <a:noFill/>
          <a:ln cap="flat" cmpd="sng" w="254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"/>
          <p:cNvSpPr/>
          <p:nvPr/>
        </p:nvSpPr>
        <p:spPr>
          <a:xfrm>
            <a:off x="6039226" y="4378613"/>
            <a:ext cx="6036762" cy="1350000"/>
          </a:xfrm>
          <a:prstGeom prst="rect">
            <a:avLst/>
          </a:prstGeom>
          <a:noFill/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66e741859_0_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향후 계획</a:t>
            </a:r>
            <a:endParaRPr/>
          </a:p>
        </p:txBody>
      </p:sp>
      <p:pic>
        <p:nvPicPr>
          <p:cNvPr descr="Icon&#10;&#10;Description automatically generated" id="425" name="Google Shape;425;g2666e74185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666e741859_0_0"/>
          <p:cNvSpPr txBox="1"/>
          <p:nvPr/>
        </p:nvSpPr>
        <p:spPr>
          <a:xfrm>
            <a:off x="486050" y="981500"/>
            <a:ext cx="10545900" cy="58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trike="sng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센서 측정오류값 제거 → 성호</a:t>
            </a:r>
            <a:endParaRPr strike="sng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trike="sng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ei값 UCL LCL 적정 레인지 정하기 → 소희</a:t>
            </a:r>
            <a:endParaRPr strike="sng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trike="sng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 시점 20개 선택 → 소희</a:t>
            </a:r>
            <a:endParaRPr strike="sng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trike="sng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gap 1로 ei값 모델학습</a:t>
            </a:r>
            <a:endParaRPr strike="sng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trike="sng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및 주요변수 리스트업</a:t>
            </a:r>
            <a:endParaRPr strike="sng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trike="sng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 background data random sampling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trike="sng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 mean이 아니라 sum으로 계산되어야 하는 것이 아닌지 ? 확인 필요 → sum으로 변경</a:t>
            </a:r>
            <a:endParaRPr b="0" i="0" sz="1400" u="none" cap="none" strike="sng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모듈화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정리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Val데이터 셋 처리? 없애는 것으로(time series에서 train test만 써서 실험하는 early stopping)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classification형태로 모델링 (tg02,03,04를 인풋에서 제외 혹은 포함)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60d7d61c2_1_23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데이터 이해 및 전처리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74" name="Google Shape;74;g2660d7d61c2_1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2660d7d61c2_1_23"/>
          <p:cNvSpPr txBox="1"/>
          <p:nvPr/>
        </p:nvSpPr>
        <p:spPr>
          <a:xfrm>
            <a:off x="511075" y="888425"/>
            <a:ext cx="11381700" cy="5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정의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jr_progress : jr을 기준으로 시간에 따른 정수를 새로운 변수로 추가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jr_window_patch: 윈도우 단위로 패치한 X에 jr이 몇개 있는지, 체크한 후 개수를 더미변수화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1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input(X) : tg (38개 sensor 데이터), jr_progress, jr_window_patch / 총 4</a:t>
            </a:r>
            <a:r>
              <a:rPr b="1"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endParaRPr b="1" i="0" sz="1400" u="none" cap="none" strike="noStrike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1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output(y) : </a:t>
            </a:r>
            <a:r>
              <a:rPr b="1"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" name="Google Shape;76;g2660d7d61c2_1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900" y="1676775"/>
            <a:ext cx="39243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660d7d61c2_1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0901" y="2841476"/>
            <a:ext cx="3645200" cy="10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60d7d61c2_1_33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UCL &amp; LCL 설정</a:t>
            </a:r>
            <a:r>
              <a:rPr lang="en-GB" sz="2000"/>
              <a:t>(이상치 제외한 이전의 5일 누적)</a:t>
            </a:r>
            <a:endParaRPr/>
          </a:p>
        </p:txBody>
      </p:sp>
      <p:pic>
        <p:nvPicPr>
          <p:cNvPr descr="Icon&#10;&#10;Description automatically generated" id="83" name="Google Shape;83;g2660d7d61c2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660d7d61c2_1_33"/>
          <p:cNvSpPr txBox="1"/>
          <p:nvPr/>
        </p:nvSpPr>
        <p:spPr>
          <a:xfrm>
            <a:off x="267450" y="900825"/>
            <a:ext cx="71127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누적 날짜 = 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{0(</a:t>
            </a:r>
            <a:r>
              <a:rPr lang="en-GB" sz="1200">
                <a:solidFill>
                  <a:schemeClr val="dk1"/>
                </a:solidFill>
              </a:rPr>
              <a:t>LCL-UCL 구간 내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14585, 1(</a:t>
            </a:r>
            <a:r>
              <a:rPr lang="en-GB" sz="1200">
                <a:solidFill>
                  <a:schemeClr val="dk1"/>
                </a:solidFill>
              </a:rPr>
              <a:t>LCL 이하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1834, 2(</a:t>
            </a:r>
            <a:r>
              <a:rPr lang="en-GB" sz="1200">
                <a:solidFill>
                  <a:schemeClr val="dk1"/>
                </a:solidFill>
              </a:rPr>
              <a:t>UCL 이상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1179}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2660d7d61c2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4700"/>
            <a:ext cx="11887201" cy="26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60d7d61c2_1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9931"/>
            <a:ext cx="12192000" cy="292893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660d7d61c2_1_70"/>
          <p:cNvSpPr txBox="1"/>
          <p:nvPr/>
        </p:nvSpPr>
        <p:spPr>
          <a:xfrm>
            <a:off x="6096000" y="969800"/>
            <a:ext cx="57027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Value가 0.025이하인 index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g2660d7d61c2_1_7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Instance 설정</a:t>
            </a:r>
            <a:endParaRPr/>
          </a:p>
        </p:txBody>
      </p:sp>
      <p:pic>
        <p:nvPicPr>
          <p:cNvPr descr="Icon&#10;&#10;Description automatically generated" id="93" name="Google Shape;93;g2660d7d61c2_1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660d7d61c2_1_70"/>
          <p:cNvSpPr txBox="1"/>
          <p:nvPr/>
        </p:nvSpPr>
        <p:spPr>
          <a:xfrm>
            <a:off x="415250" y="969800"/>
            <a:ext cx="57027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Value가 3이상인 index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5" name="Google Shape;95;g2660d7d61c2_1_70"/>
          <p:cNvGraphicFramePr/>
          <p:nvPr/>
        </p:nvGraphicFramePr>
        <p:xfrm>
          <a:off x="872975" y="146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{4DC565A0-D9C4-4EDF-95A4-8C394C98369F}</a:tableStyleId>
              </a:tblPr>
              <a:tblGrid>
                <a:gridCol w="684325"/>
                <a:gridCol w="2256450"/>
                <a:gridCol w="734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index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ei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2452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2023-07-23 08:48:00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3.1125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2457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2023-07-23 08:53:00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3.0158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6" name="Google Shape;96;g2660d7d61c2_1_70"/>
          <p:cNvGraphicFramePr/>
          <p:nvPr/>
        </p:nvGraphicFramePr>
        <p:xfrm>
          <a:off x="6821725" y="146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{4DC565A0-D9C4-4EDF-95A4-8C394C98369F}</a:tableStyleId>
              </a:tblPr>
              <a:tblGrid>
                <a:gridCol w="684325"/>
                <a:gridCol w="2256450"/>
                <a:gridCol w="734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index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ei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2433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2023-07-23 08:29:00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0.0241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16036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2023-08-23 09:47:00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0.0241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16818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2023-08-26 19:31:00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0.0226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7" name="Google Shape;97;g2660d7d61c2_1_70"/>
          <p:cNvSpPr/>
          <p:nvPr/>
        </p:nvSpPr>
        <p:spPr>
          <a:xfrm>
            <a:off x="2174650" y="5826500"/>
            <a:ext cx="132600" cy="1299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660d7d61c2_1_70"/>
          <p:cNvSpPr/>
          <p:nvPr/>
        </p:nvSpPr>
        <p:spPr>
          <a:xfrm>
            <a:off x="10786025" y="5855600"/>
            <a:ext cx="98100" cy="1008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2660d7d61c2_1_70"/>
          <p:cNvSpPr/>
          <p:nvPr/>
        </p:nvSpPr>
        <p:spPr>
          <a:xfrm>
            <a:off x="11282375" y="5855600"/>
            <a:ext cx="98100" cy="1008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660d7d61c2_1_70"/>
          <p:cNvSpPr/>
          <p:nvPr/>
        </p:nvSpPr>
        <p:spPr>
          <a:xfrm>
            <a:off x="2226500" y="3445925"/>
            <a:ext cx="132600" cy="1299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660d7d61c2_1_70"/>
          <p:cNvSpPr/>
          <p:nvPr/>
        </p:nvSpPr>
        <p:spPr>
          <a:xfrm>
            <a:off x="2053975" y="3352800"/>
            <a:ext cx="505200" cy="267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660d7d61c2_1_70"/>
          <p:cNvSpPr/>
          <p:nvPr/>
        </p:nvSpPr>
        <p:spPr>
          <a:xfrm>
            <a:off x="7927375" y="3352800"/>
            <a:ext cx="505200" cy="267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660d7d61c2_1_70"/>
          <p:cNvSpPr/>
          <p:nvPr/>
        </p:nvSpPr>
        <p:spPr>
          <a:xfrm>
            <a:off x="10728950" y="3352800"/>
            <a:ext cx="265500" cy="267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660d7d61c2_1_70"/>
          <p:cNvSpPr/>
          <p:nvPr/>
        </p:nvSpPr>
        <p:spPr>
          <a:xfrm>
            <a:off x="11194854" y="3352800"/>
            <a:ext cx="265500" cy="267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60d7d61c2_1_88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10" name="Google Shape;110;g2660d7d61c2_1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60d7d61c2_1_88"/>
          <p:cNvSpPr txBox="1"/>
          <p:nvPr/>
        </p:nvSpPr>
        <p:spPr>
          <a:xfrm>
            <a:off x="486050" y="981500"/>
            <a:ext cx="58722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데이터셋에 윈도우 길이만큼 rolling window 기법을 적용하여 선형회귀 적용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시계열성 반영 o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60d7d61c2_1_97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17" name="Google Shape;117;g2660d7d61c2_1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660d7d61c2_1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4732" y="898961"/>
            <a:ext cx="3922533" cy="1112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660d7d61c2_1_97"/>
          <p:cNvSpPr/>
          <p:nvPr/>
        </p:nvSpPr>
        <p:spPr>
          <a:xfrm>
            <a:off x="7710441" y="1498600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660d7d61c2_1_97"/>
          <p:cNvSpPr/>
          <p:nvPr/>
        </p:nvSpPr>
        <p:spPr>
          <a:xfrm>
            <a:off x="7553232" y="1498600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660d7d61c2_1_97"/>
          <p:cNvSpPr/>
          <p:nvPr/>
        </p:nvSpPr>
        <p:spPr>
          <a:xfrm>
            <a:off x="6702332" y="1492250"/>
            <a:ext cx="138300" cy="3966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660d7d61c2_1_97"/>
          <p:cNvSpPr/>
          <p:nvPr/>
        </p:nvSpPr>
        <p:spPr>
          <a:xfrm>
            <a:off x="4816382" y="943411"/>
            <a:ext cx="138300" cy="9876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2660d7d61c2_1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28" y="2246924"/>
            <a:ext cx="5926544" cy="147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660d7d61c2_1_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0682" y="2245021"/>
            <a:ext cx="5940218" cy="14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660d7d61c2_1_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728" y="4577370"/>
            <a:ext cx="5838553" cy="144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660d7d61c2_1_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560" y="4575467"/>
            <a:ext cx="5844463" cy="144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660d7d61c2_1_97"/>
          <p:cNvSpPr/>
          <p:nvPr/>
        </p:nvSpPr>
        <p:spPr>
          <a:xfrm>
            <a:off x="2464" y="2210096"/>
            <a:ext cx="6036900" cy="1609800"/>
          </a:xfrm>
          <a:prstGeom prst="rect">
            <a:avLst/>
          </a:prstGeom>
          <a:noFill/>
          <a:ln cap="flat" cmpd="sng" w="254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660d7d61c2_1_97"/>
          <p:cNvSpPr/>
          <p:nvPr/>
        </p:nvSpPr>
        <p:spPr>
          <a:xfrm>
            <a:off x="6071274" y="2208192"/>
            <a:ext cx="6036900" cy="1611900"/>
          </a:xfrm>
          <a:prstGeom prst="rect">
            <a:avLst/>
          </a:prstGeom>
          <a:noFill/>
          <a:ln cap="flat" cmpd="sng" w="254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660d7d61c2_1_97"/>
          <p:cNvSpPr/>
          <p:nvPr/>
        </p:nvSpPr>
        <p:spPr>
          <a:xfrm>
            <a:off x="6039226" y="4378613"/>
            <a:ext cx="6036900" cy="1707900"/>
          </a:xfrm>
          <a:prstGeom prst="rect">
            <a:avLst/>
          </a:prstGeom>
          <a:noFill/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660d7d61c2_1_97"/>
          <p:cNvSpPr/>
          <p:nvPr/>
        </p:nvSpPr>
        <p:spPr>
          <a:xfrm>
            <a:off x="-11892" y="4378613"/>
            <a:ext cx="6036900" cy="1707900"/>
          </a:xfrm>
          <a:prstGeom prst="rect">
            <a:avLst/>
          </a:prstGeom>
          <a:noFill/>
          <a:ln cap="flat" cmpd="sng" w="254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60d7d61c2_1_115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36" name="Google Shape;136;g2660d7d61c2_1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660d7d61c2_1_115"/>
          <p:cNvSpPr txBox="1"/>
          <p:nvPr/>
        </p:nvSpPr>
        <p:spPr>
          <a:xfrm>
            <a:off x="486050" y="981500"/>
            <a:ext cx="61584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1D Conv layer(16-&gt;32-&gt;64-&gt;128) / kernel=3),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Linear layer (128 -&gt; 32 -&gt; 1)</a:t>
            </a:r>
            <a:r>
              <a:rPr b="0" i="0" lang="en-GB" sz="14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0.5151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1.8069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tg17, tg40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g2660d7d61c2_1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850" y="4693225"/>
            <a:ext cx="2310674" cy="21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660d7d61c2_1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701" y="891350"/>
            <a:ext cx="2019200" cy="20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660d7d61c2_1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1693" y="3008328"/>
            <a:ext cx="5939205" cy="1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660d7d61c2_1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1527" y="3000074"/>
            <a:ext cx="2440998" cy="16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2023-01-02T13:26:21Z</dcterms:created>
  <dc:creator>Windows 사용자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2023-01-02T00:00:00Z</vt:filetime>
  </property>
</Properties>
</file>